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9" r:id="rId4"/>
  </p:sldIdLst>
  <p:sldSz cx="30267275" cy="427942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1" d="100"/>
          <a:sy n="11" d="100"/>
        </p:scale>
        <p:origin x="3258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2/24/2026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2/24/2026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2/24/2026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2/24/2026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B00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직사각형 21">
            <a:extLst>
              <a:ext uri="{FF2B5EF4-FFF2-40B4-BE49-F238E27FC236}">
                <a16:creationId xmlns:a16="http://schemas.microsoft.com/office/drawing/2014/main" id="{1192B4EB-239E-6EB7-DA74-65EABC2947B0}"/>
              </a:ext>
            </a:extLst>
          </p:cNvPr>
          <p:cNvSpPr/>
          <p:nvPr/>
        </p:nvSpPr>
        <p:spPr>
          <a:xfrm>
            <a:off x="25472677" y="830940"/>
            <a:ext cx="3657600" cy="3313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TextBox 1"/>
          <p:cNvSpPr txBox="1"/>
          <p:nvPr/>
        </p:nvSpPr>
        <p:spPr>
          <a:xfrm>
            <a:off x="10381213" y="1137736"/>
            <a:ext cx="10457799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8000" b="1">
                <a:solidFill>
                  <a:srgbClr val="FFFFFF"/>
                </a:solidFill>
              </a:defRPr>
            </a:pPr>
            <a:r>
              <a:rPr lang="ko-KR" altLang="en-US" dirty="0"/>
              <a:t>제목</a:t>
            </a:r>
            <a:r>
              <a:rPr lang="en-US" altLang="ko-KR" dirty="0"/>
              <a:t>(</a:t>
            </a:r>
            <a:r>
              <a:rPr dirty="0"/>
              <a:t>Title of the Poster</a:t>
            </a:r>
            <a:r>
              <a:rPr lang="en-US" dirty="0"/>
              <a:t>)</a:t>
            </a:r>
            <a:endParaRPr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4474677-3F53-8144-A9D0-D9AC5BA7A852}"/>
              </a:ext>
            </a:extLst>
          </p:cNvPr>
          <p:cNvSpPr txBox="1"/>
          <p:nvPr/>
        </p:nvSpPr>
        <p:spPr>
          <a:xfrm>
            <a:off x="11578749" y="2424912"/>
            <a:ext cx="8463343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sz="2400" b="1" dirty="0">
              <a:solidFill>
                <a:schemeClr val="bg1"/>
              </a:solidFill>
            </a:endParaRPr>
          </a:p>
          <a:p>
            <a:pPr algn="ctr">
              <a:defRPr sz="2400">
                <a:solidFill>
                  <a:srgbClr val="000000"/>
                </a:solidFill>
              </a:defRPr>
            </a:pPr>
            <a:r>
              <a:rPr sz="3200" b="1" dirty="0" err="1">
                <a:solidFill>
                  <a:schemeClr val="bg1"/>
                </a:solidFill>
              </a:rPr>
              <a:t>지도교수</a:t>
            </a:r>
            <a:r>
              <a:rPr sz="3200" b="1" dirty="0">
                <a:solidFill>
                  <a:schemeClr val="bg1"/>
                </a:solidFill>
              </a:rPr>
              <a:t>: </a:t>
            </a:r>
            <a:r>
              <a:rPr lang="ko-KR" altLang="en-US" sz="3200" b="1" dirty="0">
                <a:solidFill>
                  <a:schemeClr val="bg1"/>
                </a:solidFill>
              </a:rPr>
              <a:t>이한림</a:t>
            </a:r>
            <a:r>
              <a:rPr sz="3200" b="1" dirty="0">
                <a:solidFill>
                  <a:schemeClr val="bg1"/>
                </a:solidFill>
              </a:rPr>
              <a:t>   |   </a:t>
            </a:r>
            <a:r>
              <a:rPr sz="3200" b="1" dirty="0" err="1">
                <a:solidFill>
                  <a:schemeClr val="bg1"/>
                </a:solidFill>
              </a:rPr>
              <a:t>전공</a:t>
            </a:r>
            <a:r>
              <a:rPr sz="3200" b="1" dirty="0">
                <a:solidFill>
                  <a:schemeClr val="bg1"/>
                </a:solidFill>
              </a:rPr>
              <a:t>: </a:t>
            </a:r>
            <a:r>
              <a:rPr sz="3200" b="1" dirty="0" err="1">
                <a:solidFill>
                  <a:schemeClr val="bg1"/>
                </a:solidFill>
              </a:rPr>
              <a:t>화학나노학전공</a:t>
            </a:r>
            <a:r>
              <a:rPr sz="3200" b="1" dirty="0">
                <a:solidFill>
                  <a:schemeClr val="bg1"/>
                </a:solidFill>
              </a:rPr>
              <a:t> </a:t>
            </a:r>
            <a:endParaRPr lang="en-US" sz="3200" b="1" dirty="0">
              <a:solidFill>
                <a:schemeClr val="bg1"/>
              </a:solidFill>
            </a:endParaRPr>
          </a:p>
          <a:p>
            <a:pPr algn="ctr">
              <a:defRPr sz="2400">
                <a:solidFill>
                  <a:srgbClr val="000000"/>
                </a:solidFill>
              </a:defRPr>
            </a:pPr>
            <a:r>
              <a:rPr sz="3200" b="1" dirty="0">
                <a:solidFill>
                  <a:schemeClr val="bg1"/>
                </a:solidFill>
              </a:rPr>
              <a:t>  |   </a:t>
            </a:r>
            <a:r>
              <a:rPr sz="3200" b="1" dirty="0" err="1">
                <a:solidFill>
                  <a:schemeClr val="bg1"/>
                </a:solidFill>
              </a:rPr>
              <a:t>팀원</a:t>
            </a:r>
            <a:r>
              <a:rPr sz="3200" b="1" dirty="0">
                <a:solidFill>
                  <a:schemeClr val="bg1"/>
                </a:solidFill>
              </a:rPr>
              <a:t>: </a:t>
            </a:r>
            <a:r>
              <a:rPr sz="3200" b="1" dirty="0" err="1">
                <a:solidFill>
                  <a:schemeClr val="bg1"/>
                </a:solidFill>
              </a:rPr>
              <a:t>김군</a:t>
            </a:r>
            <a:r>
              <a:rPr sz="3200" b="1" dirty="0">
                <a:solidFill>
                  <a:schemeClr val="bg1"/>
                </a:solidFill>
              </a:rPr>
              <a:t>, </a:t>
            </a:r>
            <a:r>
              <a:rPr sz="3200" b="1" dirty="0" err="1">
                <a:solidFill>
                  <a:schemeClr val="bg1"/>
                </a:solidFill>
              </a:rPr>
              <a:t>이군</a:t>
            </a:r>
            <a:r>
              <a:rPr sz="3200" b="1" dirty="0">
                <a:solidFill>
                  <a:schemeClr val="bg1"/>
                </a:solidFill>
              </a:rPr>
              <a:t>, </a:t>
            </a:r>
            <a:r>
              <a:rPr sz="3200" b="1" dirty="0" err="1">
                <a:solidFill>
                  <a:schemeClr val="bg1"/>
                </a:solidFill>
              </a:rPr>
              <a:t>최군</a:t>
            </a:r>
            <a:endParaRPr sz="3200" b="1" dirty="0">
              <a:solidFill>
                <a:schemeClr val="bg1"/>
              </a:solidFill>
            </a:endParaRPr>
          </a:p>
        </p:txBody>
      </p:sp>
      <p:pic>
        <p:nvPicPr>
          <p:cNvPr id="24" name="그림 23" descr="원, 예술, 그래픽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A0AB590D-F63F-E82F-2464-7F36FD3D50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0455" y="937960"/>
            <a:ext cx="1961824" cy="2050448"/>
          </a:xfrm>
          <a:prstGeom prst="rect">
            <a:avLst/>
          </a:prstGeom>
        </p:spPr>
      </p:pic>
      <p:pic>
        <p:nvPicPr>
          <p:cNvPr id="26" name="그림 25" descr="텍스트, 폰트, 그래픽, 그래픽 디자인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B4D02653-D594-D031-3809-1E10862AB0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53861" y="3095428"/>
            <a:ext cx="3440240" cy="841932"/>
          </a:xfrm>
          <a:prstGeom prst="rect">
            <a:avLst/>
          </a:prstGeom>
        </p:spPr>
      </p:pic>
      <p:sp>
        <p:nvSpPr>
          <p:cNvPr id="27" name="사각형: 둥근 모서리 26">
            <a:extLst>
              <a:ext uri="{FF2B5EF4-FFF2-40B4-BE49-F238E27FC236}">
                <a16:creationId xmlns:a16="http://schemas.microsoft.com/office/drawing/2014/main" id="{CD26E151-4DB1-B412-F7A0-8071D6E70DFD}"/>
              </a:ext>
            </a:extLst>
          </p:cNvPr>
          <p:cNvSpPr/>
          <p:nvPr/>
        </p:nvSpPr>
        <p:spPr>
          <a:xfrm>
            <a:off x="1142998" y="5298373"/>
            <a:ext cx="27981277" cy="31778024"/>
          </a:xfrm>
          <a:prstGeom prst="roundRect">
            <a:avLst>
              <a:gd name="adj" fmla="val 2619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031999" y="5717841"/>
            <a:ext cx="6120000" cy="953453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>
            <a:spAutoFit/>
          </a:bodyPr>
          <a:lstStyle/>
          <a:p>
            <a:pPr algn="ctr">
              <a:defRPr sz="4800" b="1">
                <a:solidFill>
                  <a:srgbClr val="FFFFFF"/>
                </a:solidFill>
              </a:defRPr>
            </a:pPr>
            <a:r>
              <a:rPr lang="ko-KR" altLang="en-US" sz="5000" dirty="0"/>
              <a:t>배경</a:t>
            </a:r>
            <a:r>
              <a:rPr lang="en-US" altLang="ko-KR" sz="5000" dirty="0"/>
              <a:t>(</a:t>
            </a:r>
            <a:r>
              <a:rPr sz="5000" dirty="0"/>
              <a:t>Background</a:t>
            </a:r>
            <a:r>
              <a:rPr lang="en-US" sz="5000" dirty="0"/>
              <a:t>)</a:t>
            </a:r>
            <a:endParaRPr sz="5000" dirty="0"/>
          </a:p>
        </p:txBody>
      </p:sp>
      <p:sp>
        <p:nvSpPr>
          <p:cNvPr id="6" name="TextBox 5"/>
          <p:cNvSpPr txBox="1"/>
          <p:nvPr/>
        </p:nvSpPr>
        <p:spPr>
          <a:xfrm>
            <a:off x="17043381" y="5717841"/>
            <a:ext cx="6120000" cy="953453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>
            <a:spAutoFit/>
          </a:bodyPr>
          <a:lstStyle/>
          <a:p>
            <a:pPr algn="ctr">
              <a:defRPr sz="4800" b="1">
                <a:solidFill>
                  <a:srgbClr val="FFFFFF"/>
                </a:solidFill>
              </a:defRPr>
            </a:pPr>
            <a:r>
              <a:rPr lang="ko-KR" altLang="en-US" sz="5000" dirty="0"/>
              <a:t>목표</a:t>
            </a:r>
            <a:r>
              <a:rPr lang="en-US" altLang="ko-KR" sz="5000" dirty="0"/>
              <a:t>(</a:t>
            </a:r>
            <a:r>
              <a:rPr sz="5000" dirty="0"/>
              <a:t>Objectives</a:t>
            </a:r>
            <a:r>
              <a:rPr lang="en-US" sz="5000" dirty="0"/>
              <a:t>)</a:t>
            </a:r>
            <a:endParaRPr sz="50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77DB44ED-A2DF-FF59-F7FF-8FE50950870B}"/>
              </a:ext>
            </a:extLst>
          </p:cNvPr>
          <p:cNvSpPr/>
          <p:nvPr/>
        </p:nvSpPr>
        <p:spPr>
          <a:xfrm>
            <a:off x="1096961" y="37402967"/>
            <a:ext cx="27981277" cy="4795817"/>
          </a:xfrm>
          <a:prstGeom prst="roundRect">
            <a:avLst>
              <a:gd name="adj" fmla="val 7569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2038122" y="37767227"/>
            <a:ext cx="6120000" cy="102155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>
            <a:spAutoFit/>
          </a:bodyPr>
          <a:lstStyle/>
          <a:p>
            <a:pPr algn="ctr">
              <a:defRPr sz="4800" b="1">
                <a:solidFill>
                  <a:srgbClr val="FFFFFF"/>
                </a:solidFill>
              </a:defRPr>
            </a:pPr>
            <a:r>
              <a:rPr sz="5400"/>
              <a:t>References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32000" y="14163040"/>
            <a:ext cx="7920000" cy="953453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>
            <a:spAutoFit/>
          </a:bodyPr>
          <a:lstStyle/>
          <a:p>
            <a:pPr algn="ctr">
              <a:defRPr sz="4800" b="1">
                <a:solidFill>
                  <a:srgbClr val="FFFFFF"/>
                </a:solidFill>
              </a:defRPr>
            </a:pPr>
            <a:r>
              <a:rPr lang="ko-KR" altLang="en-US" sz="5000" dirty="0"/>
              <a:t>연구방법 </a:t>
            </a:r>
            <a:r>
              <a:rPr lang="en-US" altLang="ko-KR" sz="5000" dirty="0"/>
              <a:t>(</a:t>
            </a:r>
            <a:r>
              <a:rPr sz="5000" dirty="0"/>
              <a:t>Methods</a:t>
            </a:r>
            <a:r>
              <a:rPr lang="en-US" sz="5000" dirty="0"/>
              <a:t>)</a:t>
            </a:r>
            <a:endParaRPr sz="5000" dirty="0"/>
          </a:p>
        </p:txBody>
      </p:sp>
      <p:sp>
        <p:nvSpPr>
          <p:cNvPr id="10" name="TextBox 9"/>
          <p:cNvSpPr txBox="1"/>
          <p:nvPr/>
        </p:nvSpPr>
        <p:spPr>
          <a:xfrm>
            <a:off x="2032000" y="22697440"/>
            <a:ext cx="7920000" cy="953453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>
            <a:spAutoFit/>
          </a:bodyPr>
          <a:lstStyle/>
          <a:p>
            <a:pPr algn="ctr">
              <a:defRPr sz="4800" b="1">
                <a:solidFill>
                  <a:srgbClr val="FFFFFF"/>
                </a:solidFill>
              </a:defRPr>
            </a:pPr>
            <a:r>
              <a:rPr lang="ko-KR" altLang="en-US" sz="5000" dirty="0"/>
              <a:t>연구결과 </a:t>
            </a:r>
            <a:r>
              <a:rPr lang="en-US" altLang="ko-KR" sz="5000" dirty="0"/>
              <a:t>(</a:t>
            </a:r>
            <a:r>
              <a:rPr sz="5000" dirty="0"/>
              <a:t>Results</a:t>
            </a:r>
            <a:r>
              <a:rPr lang="en-US" sz="5000" dirty="0"/>
              <a:t>)</a:t>
            </a:r>
            <a:endParaRPr sz="5000" dirty="0"/>
          </a:p>
        </p:txBody>
      </p:sp>
      <p:sp>
        <p:nvSpPr>
          <p:cNvPr id="12" name="TextBox 11"/>
          <p:cNvSpPr txBox="1"/>
          <p:nvPr/>
        </p:nvSpPr>
        <p:spPr>
          <a:xfrm>
            <a:off x="2032000" y="31943040"/>
            <a:ext cx="12598400" cy="953453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ko-KR" altLang="en-US" sz="5000" b="1" dirty="0">
                <a:solidFill>
                  <a:schemeClr val="bg1"/>
                </a:solidFill>
              </a:rPr>
              <a:t>결론 및 </a:t>
            </a:r>
            <a:r>
              <a:rPr lang="ko-KR" altLang="en-US" sz="5000" b="1" dirty="0" err="1">
                <a:solidFill>
                  <a:schemeClr val="bg1"/>
                </a:solidFill>
              </a:rPr>
              <a:t>느낀점</a:t>
            </a:r>
            <a:r>
              <a:rPr lang="ko-KR" altLang="en-US" sz="5000" b="1" dirty="0">
                <a:solidFill>
                  <a:schemeClr val="bg1"/>
                </a:solidFill>
              </a:rPr>
              <a:t> </a:t>
            </a:r>
            <a:r>
              <a:rPr lang="en-US" altLang="ko-KR" sz="5000" b="1" dirty="0">
                <a:solidFill>
                  <a:schemeClr val="bg1"/>
                </a:solidFill>
              </a:rPr>
              <a:t>(</a:t>
            </a:r>
            <a:r>
              <a:rPr lang="de-DE" altLang="ko-KR" sz="5000" b="1" dirty="0">
                <a:solidFill>
                  <a:schemeClr val="bg1"/>
                </a:solidFill>
              </a:rPr>
              <a:t>Conclusion &amp; Reflection)</a:t>
            </a:r>
          </a:p>
        </p:txBody>
      </p:sp>
      <p:pic>
        <p:nvPicPr>
          <p:cNvPr id="31" name="그림 30" descr="텍스트, 폰트, 그래픽, 로고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9D0B762D-6D7B-97C7-407D-2818AC20268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049725" y="40458273"/>
            <a:ext cx="7469855" cy="1873970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F1C03D9F-16FB-F394-FC54-A176C19C4AF7}"/>
              </a:ext>
            </a:extLst>
          </p:cNvPr>
          <p:cNvSpPr txBox="1"/>
          <p:nvPr/>
        </p:nvSpPr>
        <p:spPr>
          <a:xfrm>
            <a:off x="2221002" y="7199326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600"/>
              <a:t>내용입력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8654386-DE31-3E3A-4DD0-5D7A8919933E}"/>
              </a:ext>
            </a:extLst>
          </p:cNvPr>
          <p:cNvSpPr txBox="1"/>
          <p:nvPr/>
        </p:nvSpPr>
        <p:spPr>
          <a:xfrm>
            <a:off x="17043381" y="7351726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600"/>
              <a:t>내용입력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2838D77-BEF5-9CD5-1B09-D8D756C1EC62}"/>
              </a:ext>
            </a:extLst>
          </p:cNvPr>
          <p:cNvSpPr txBox="1"/>
          <p:nvPr/>
        </p:nvSpPr>
        <p:spPr>
          <a:xfrm>
            <a:off x="2031999" y="1581463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600"/>
              <a:t>내용입력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E6022AE-54C1-D3E5-E0F0-D9FC861A9E2C}"/>
              </a:ext>
            </a:extLst>
          </p:cNvPr>
          <p:cNvSpPr txBox="1"/>
          <p:nvPr/>
        </p:nvSpPr>
        <p:spPr>
          <a:xfrm>
            <a:off x="2031998" y="24606762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600"/>
              <a:t>내용입력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9CA6E34-6706-93F0-FEC4-ECAB23624297}"/>
              </a:ext>
            </a:extLst>
          </p:cNvPr>
          <p:cNvSpPr txBox="1"/>
          <p:nvPr/>
        </p:nvSpPr>
        <p:spPr>
          <a:xfrm>
            <a:off x="2221002" y="33669800"/>
            <a:ext cx="2767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/>
              <a:t>내용입력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08580FF-A8B7-E62C-0AE3-846347D06309}"/>
              </a:ext>
            </a:extLst>
          </p:cNvPr>
          <p:cNvSpPr txBox="1"/>
          <p:nvPr/>
        </p:nvSpPr>
        <p:spPr>
          <a:xfrm>
            <a:off x="2324074" y="39410794"/>
            <a:ext cx="2767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/>
              <a:t>내용입력</a:t>
            </a:r>
          </a:p>
        </p:txBody>
      </p:sp>
      <p:sp>
        <p:nvSpPr>
          <p:cNvPr id="44" name="Rectangle 8">
            <a:extLst>
              <a:ext uri="{FF2B5EF4-FFF2-40B4-BE49-F238E27FC236}">
                <a16:creationId xmlns:a16="http://schemas.microsoft.com/office/drawing/2014/main" id="{5F50888C-9EA8-3A32-04EF-D5DAC6300278}"/>
              </a:ext>
            </a:extLst>
          </p:cNvPr>
          <p:cNvSpPr/>
          <p:nvPr/>
        </p:nvSpPr>
        <p:spPr>
          <a:xfrm>
            <a:off x="16315082" y="15100264"/>
            <a:ext cx="11649542" cy="6296855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2340"/>
              <a:t>이미지 자리 (B case)</a:t>
            </a:r>
          </a:p>
        </p:txBody>
      </p:sp>
      <p:sp>
        <p:nvSpPr>
          <p:cNvPr id="45" name="Rectangle 8">
            <a:extLst>
              <a:ext uri="{FF2B5EF4-FFF2-40B4-BE49-F238E27FC236}">
                <a16:creationId xmlns:a16="http://schemas.microsoft.com/office/drawing/2014/main" id="{43A20B9E-EF8C-2247-EAF5-455BC54FD750}"/>
              </a:ext>
            </a:extLst>
          </p:cNvPr>
          <p:cNvSpPr/>
          <p:nvPr/>
        </p:nvSpPr>
        <p:spPr>
          <a:xfrm>
            <a:off x="16172759" y="24234317"/>
            <a:ext cx="11649542" cy="6296855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2340"/>
              <a:t>이미지 자리 (B case)</a:t>
            </a:r>
          </a:p>
        </p:txBody>
      </p:sp>
      <p:pic>
        <p:nvPicPr>
          <p:cNvPr id="46" name="그림 45" descr="텍스트, 전자제품, 스크린샷, 소프트웨어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E2C0354A-A7E3-A488-E5BB-BABD1BB5FBE9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2F1A7B"/>
              </a:clrFrom>
              <a:clrTo>
                <a:srgbClr val="2F1A7B">
                  <a:alpha val="0"/>
                </a:srgbClr>
              </a:clrTo>
            </a:clrChange>
          </a:blip>
          <a:srcRect l="6363" t="25019" r="79086" b="67352"/>
          <a:stretch>
            <a:fillRect/>
          </a:stretch>
        </p:blipFill>
        <p:spPr>
          <a:xfrm>
            <a:off x="1303389" y="-263215"/>
            <a:ext cx="4248217" cy="482575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E9263D9-C05F-CA5F-DDA2-73384794B8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53AF9B2-5376-4876-C3D3-E24008AFDA91}"/>
              </a:ext>
            </a:extLst>
          </p:cNvPr>
          <p:cNvSpPr txBox="1"/>
          <p:nvPr/>
        </p:nvSpPr>
        <p:spPr>
          <a:xfrm>
            <a:off x="10381213" y="1137736"/>
            <a:ext cx="10457799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8000" b="1">
                <a:solidFill>
                  <a:srgbClr val="FFFFFF"/>
                </a:solidFill>
              </a:defRPr>
            </a:pPr>
            <a:r>
              <a:rPr lang="ko-KR" altLang="en-US" dirty="0">
                <a:solidFill>
                  <a:srgbClr val="7030A0"/>
                </a:solidFill>
              </a:rPr>
              <a:t>제목</a:t>
            </a:r>
            <a:r>
              <a:rPr lang="en-US" altLang="ko-KR" dirty="0">
                <a:solidFill>
                  <a:srgbClr val="7030A0"/>
                </a:solidFill>
              </a:rPr>
              <a:t>(</a:t>
            </a:r>
            <a:r>
              <a:rPr dirty="0">
                <a:solidFill>
                  <a:srgbClr val="7030A0"/>
                </a:solidFill>
              </a:rPr>
              <a:t>Title of the Poster</a:t>
            </a:r>
            <a:r>
              <a:rPr lang="en-US" dirty="0">
                <a:solidFill>
                  <a:srgbClr val="7030A0"/>
                </a:solidFill>
              </a:rPr>
              <a:t>)</a:t>
            </a:r>
            <a:endParaRPr dirty="0">
              <a:solidFill>
                <a:srgbClr val="7030A0"/>
              </a:solidFill>
            </a:endParaRPr>
          </a:p>
        </p:txBody>
      </p:sp>
      <p:pic>
        <p:nvPicPr>
          <p:cNvPr id="17" name="그림 16" descr="텍스트, 전자제품, 스크린샷, 소프트웨어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9BC6FCE6-A6CA-E4DA-9923-04907A683EE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809" t="25019" r="4112" b="20010"/>
          <a:stretch>
            <a:fillRect/>
          </a:stretch>
        </p:blipFill>
        <p:spPr>
          <a:xfrm>
            <a:off x="-51612801" y="5298373"/>
            <a:ext cx="30988001" cy="40523227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EC7D3E77-8E23-1A85-411E-4242C18F0665}"/>
              </a:ext>
            </a:extLst>
          </p:cNvPr>
          <p:cNvSpPr txBox="1"/>
          <p:nvPr/>
        </p:nvSpPr>
        <p:spPr>
          <a:xfrm>
            <a:off x="11578749" y="2424912"/>
            <a:ext cx="8463343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sz="2400" b="1" dirty="0">
              <a:solidFill>
                <a:srgbClr val="7030A0"/>
              </a:solidFill>
            </a:endParaRPr>
          </a:p>
          <a:p>
            <a:pPr algn="ctr">
              <a:defRPr sz="2400">
                <a:solidFill>
                  <a:srgbClr val="000000"/>
                </a:solidFill>
              </a:defRPr>
            </a:pPr>
            <a:r>
              <a:rPr sz="3200" b="1" dirty="0" err="1">
                <a:solidFill>
                  <a:srgbClr val="7030A0"/>
                </a:solidFill>
              </a:rPr>
              <a:t>지도교수</a:t>
            </a:r>
            <a:r>
              <a:rPr sz="3200" b="1" dirty="0">
                <a:solidFill>
                  <a:srgbClr val="7030A0"/>
                </a:solidFill>
              </a:rPr>
              <a:t>: </a:t>
            </a:r>
            <a:r>
              <a:rPr lang="ko-KR" altLang="en-US" sz="3200" b="1" dirty="0">
                <a:solidFill>
                  <a:srgbClr val="7030A0"/>
                </a:solidFill>
              </a:rPr>
              <a:t>이한림</a:t>
            </a:r>
            <a:r>
              <a:rPr sz="3200" b="1" dirty="0">
                <a:solidFill>
                  <a:srgbClr val="7030A0"/>
                </a:solidFill>
              </a:rPr>
              <a:t>   |   </a:t>
            </a:r>
            <a:r>
              <a:rPr sz="3200" b="1" dirty="0" err="1">
                <a:solidFill>
                  <a:srgbClr val="7030A0"/>
                </a:solidFill>
              </a:rPr>
              <a:t>전공</a:t>
            </a:r>
            <a:r>
              <a:rPr sz="3200" b="1" dirty="0">
                <a:solidFill>
                  <a:srgbClr val="7030A0"/>
                </a:solidFill>
              </a:rPr>
              <a:t>: </a:t>
            </a:r>
            <a:r>
              <a:rPr sz="3200" b="1" dirty="0" err="1">
                <a:solidFill>
                  <a:srgbClr val="7030A0"/>
                </a:solidFill>
              </a:rPr>
              <a:t>화학나노학전공</a:t>
            </a:r>
            <a:r>
              <a:rPr sz="3200" b="1" dirty="0">
                <a:solidFill>
                  <a:srgbClr val="7030A0"/>
                </a:solidFill>
              </a:rPr>
              <a:t> </a:t>
            </a:r>
            <a:endParaRPr lang="en-US" sz="3200" b="1" dirty="0">
              <a:solidFill>
                <a:srgbClr val="7030A0"/>
              </a:solidFill>
            </a:endParaRPr>
          </a:p>
          <a:p>
            <a:pPr algn="ctr">
              <a:defRPr sz="2400">
                <a:solidFill>
                  <a:srgbClr val="000000"/>
                </a:solidFill>
              </a:defRPr>
            </a:pPr>
            <a:r>
              <a:rPr sz="3200" b="1" dirty="0">
                <a:solidFill>
                  <a:srgbClr val="7030A0"/>
                </a:solidFill>
              </a:rPr>
              <a:t>  |   </a:t>
            </a:r>
            <a:r>
              <a:rPr sz="3200" b="1" dirty="0" err="1">
                <a:solidFill>
                  <a:srgbClr val="7030A0"/>
                </a:solidFill>
              </a:rPr>
              <a:t>팀원</a:t>
            </a:r>
            <a:r>
              <a:rPr sz="3200" b="1" dirty="0">
                <a:solidFill>
                  <a:srgbClr val="7030A0"/>
                </a:solidFill>
              </a:rPr>
              <a:t>: </a:t>
            </a:r>
            <a:r>
              <a:rPr sz="3200" b="1" dirty="0" err="1">
                <a:solidFill>
                  <a:srgbClr val="7030A0"/>
                </a:solidFill>
              </a:rPr>
              <a:t>김군</a:t>
            </a:r>
            <a:r>
              <a:rPr sz="3200" b="1" dirty="0">
                <a:solidFill>
                  <a:srgbClr val="7030A0"/>
                </a:solidFill>
              </a:rPr>
              <a:t>, </a:t>
            </a:r>
            <a:r>
              <a:rPr sz="3200" b="1" dirty="0" err="1">
                <a:solidFill>
                  <a:srgbClr val="7030A0"/>
                </a:solidFill>
              </a:rPr>
              <a:t>이군</a:t>
            </a:r>
            <a:r>
              <a:rPr sz="3200" b="1" dirty="0">
                <a:solidFill>
                  <a:srgbClr val="7030A0"/>
                </a:solidFill>
              </a:rPr>
              <a:t>, </a:t>
            </a:r>
            <a:r>
              <a:rPr sz="3200" b="1" dirty="0" err="1">
                <a:solidFill>
                  <a:srgbClr val="7030A0"/>
                </a:solidFill>
              </a:rPr>
              <a:t>최군</a:t>
            </a:r>
            <a:endParaRPr sz="3200" b="1" dirty="0">
              <a:solidFill>
                <a:srgbClr val="7030A0"/>
              </a:solidFill>
            </a:endParaRPr>
          </a:p>
        </p:txBody>
      </p:sp>
      <p:pic>
        <p:nvPicPr>
          <p:cNvPr id="24" name="그림 23" descr="원, 예술, 그래픽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84729568-6F5A-568B-9D5F-2AD9D996C1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64624" y="21263"/>
            <a:ext cx="1961824" cy="2050448"/>
          </a:xfrm>
          <a:prstGeom prst="rect">
            <a:avLst/>
          </a:prstGeom>
        </p:spPr>
      </p:pic>
      <p:pic>
        <p:nvPicPr>
          <p:cNvPr id="26" name="그림 25" descr="텍스트, 폰트, 그래픽, 그래픽 디자인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17A1BFE8-EA81-82C2-1404-EF297F6CA0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876" y="204555"/>
            <a:ext cx="3440240" cy="841932"/>
          </a:xfrm>
          <a:prstGeom prst="rect">
            <a:avLst/>
          </a:prstGeom>
        </p:spPr>
      </p:pic>
      <p:sp>
        <p:nvSpPr>
          <p:cNvPr id="27" name="사각형: 둥근 모서리 26">
            <a:extLst>
              <a:ext uri="{FF2B5EF4-FFF2-40B4-BE49-F238E27FC236}">
                <a16:creationId xmlns:a16="http://schemas.microsoft.com/office/drawing/2014/main" id="{1275B7C9-5D87-25C1-6018-360E71E166EA}"/>
              </a:ext>
            </a:extLst>
          </p:cNvPr>
          <p:cNvSpPr/>
          <p:nvPr/>
        </p:nvSpPr>
        <p:spPr>
          <a:xfrm>
            <a:off x="1142998" y="5298373"/>
            <a:ext cx="27981277" cy="31778024"/>
          </a:xfrm>
          <a:prstGeom prst="roundRect">
            <a:avLst>
              <a:gd name="adj" fmla="val 2619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5D0328A-C1AA-D224-C1CA-AE0E70602C0E}"/>
              </a:ext>
            </a:extLst>
          </p:cNvPr>
          <p:cNvSpPr txBox="1"/>
          <p:nvPr/>
        </p:nvSpPr>
        <p:spPr>
          <a:xfrm>
            <a:off x="2031999" y="5717841"/>
            <a:ext cx="6120000" cy="953453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>
            <a:spAutoFit/>
          </a:bodyPr>
          <a:lstStyle/>
          <a:p>
            <a:pPr algn="ctr">
              <a:defRPr sz="4800" b="1">
                <a:solidFill>
                  <a:srgbClr val="FFFFFF"/>
                </a:solidFill>
              </a:defRPr>
            </a:pPr>
            <a:r>
              <a:rPr lang="ko-KR" altLang="en-US" sz="5000" dirty="0"/>
              <a:t>배경</a:t>
            </a:r>
            <a:r>
              <a:rPr lang="en-US" altLang="ko-KR" sz="5000" dirty="0"/>
              <a:t>(</a:t>
            </a:r>
            <a:r>
              <a:rPr sz="5000" dirty="0"/>
              <a:t>Background</a:t>
            </a:r>
            <a:r>
              <a:rPr lang="en-US" sz="5000" dirty="0"/>
              <a:t>)</a:t>
            </a:r>
            <a:endParaRPr sz="5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C9D2061-C18F-B05A-A361-B7A1C6261A21}"/>
              </a:ext>
            </a:extLst>
          </p:cNvPr>
          <p:cNvSpPr txBox="1"/>
          <p:nvPr/>
        </p:nvSpPr>
        <p:spPr>
          <a:xfrm>
            <a:off x="17043381" y="5717841"/>
            <a:ext cx="6120000" cy="953453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>
            <a:spAutoFit/>
          </a:bodyPr>
          <a:lstStyle/>
          <a:p>
            <a:pPr algn="ctr">
              <a:defRPr sz="4800" b="1">
                <a:solidFill>
                  <a:srgbClr val="FFFFFF"/>
                </a:solidFill>
              </a:defRPr>
            </a:pPr>
            <a:r>
              <a:rPr lang="ko-KR" altLang="en-US" sz="5000" dirty="0"/>
              <a:t>목표</a:t>
            </a:r>
            <a:r>
              <a:rPr lang="en-US" altLang="ko-KR" sz="5000" dirty="0"/>
              <a:t>(</a:t>
            </a:r>
            <a:r>
              <a:rPr sz="5000" dirty="0"/>
              <a:t>Objectives</a:t>
            </a:r>
            <a:r>
              <a:rPr lang="en-US" sz="5000" dirty="0"/>
              <a:t>)</a:t>
            </a:r>
            <a:endParaRPr sz="50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226E1D9A-E47F-27A1-3CE8-19EE2BCAB742}"/>
              </a:ext>
            </a:extLst>
          </p:cNvPr>
          <p:cNvSpPr/>
          <p:nvPr/>
        </p:nvSpPr>
        <p:spPr>
          <a:xfrm>
            <a:off x="1096961" y="37402967"/>
            <a:ext cx="27981277" cy="4795817"/>
          </a:xfrm>
          <a:prstGeom prst="roundRect">
            <a:avLst>
              <a:gd name="adj" fmla="val 7569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C670187-FF8B-122F-6C02-6125ED075C03}"/>
              </a:ext>
            </a:extLst>
          </p:cNvPr>
          <p:cNvSpPr txBox="1"/>
          <p:nvPr/>
        </p:nvSpPr>
        <p:spPr>
          <a:xfrm>
            <a:off x="2038122" y="37767227"/>
            <a:ext cx="6120000" cy="102155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>
            <a:spAutoFit/>
          </a:bodyPr>
          <a:lstStyle/>
          <a:p>
            <a:pPr algn="ctr">
              <a:defRPr sz="4800" b="1">
                <a:solidFill>
                  <a:srgbClr val="FFFFFF"/>
                </a:solidFill>
              </a:defRPr>
            </a:pPr>
            <a:r>
              <a:rPr sz="5400"/>
              <a:t>References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733C6B7-6BF3-4CE8-6D02-99FC5C729446}"/>
              </a:ext>
            </a:extLst>
          </p:cNvPr>
          <p:cNvSpPr txBox="1"/>
          <p:nvPr/>
        </p:nvSpPr>
        <p:spPr>
          <a:xfrm>
            <a:off x="2032000" y="14163040"/>
            <a:ext cx="7920000" cy="953453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>
            <a:spAutoFit/>
          </a:bodyPr>
          <a:lstStyle/>
          <a:p>
            <a:pPr algn="ctr">
              <a:defRPr sz="4800" b="1">
                <a:solidFill>
                  <a:srgbClr val="FFFFFF"/>
                </a:solidFill>
              </a:defRPr>
            </a:pPr>
            <a:r>
              <a:rPr lang="ko-KR" altLang="en-US" sz="5000" dirty="0"/>
              <a:t>연구방법 </a:t>
            </a:r>
            <a:r>
              <a:rPr lang="en-US" altLang="ko-KR" sz="5000" dirty="0"/>
              <a:t>(</a:t>
            </a:r>
            <a:r>
              <a:rPr sz="5000" dirty="0"/>
              <a:t>Methods</a:t>
            </a:r>
            <a:r>
              <a:rPr lang="en-US" sz="5000" dirty="0"/>
              <a:t>)</a:t>
            </a:r>
            <a:endParaRPr sz="50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8398E17-E8E0-165C-CB2D-BA9B5F0EC9FC}"/>
              </a:ext>
            </a:extLst>
          </p:cNvPr>
          <p:cNvSpPr txBox="1"/>
          <p:nvPr/>
        </p:nvSpPr>
        <p:spPr>
          <a:xfrm>
            <a:off x="2032000" y="22697440"/>
            <a:ext cx="7920000" cy="953453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>
            <a:spAutoFit/>
          </a:bodyPr>
          <a:lstStyle/>
          <a:p>
            <a:pPr algn="ctr">
              <a:defRPr sz="4800" b="1">
                <a:solidFill>
                  <a:srgbClr val="FFFFFF"/>
                </a:solidFill>
              </a:defRPr>
            </a:pPr>
            <a:r>
              <a:rPr lang="ko-KR" altLang="en-US" sz="5000" dirty="0"/>
              <a:t>연구결과 </a:t>
            </a:r>
            <a:r>
              <a:rPr lang="en-US" altLang="ko-KR" sz="5000" dirty="0"/>
              <a:t>(</a:t>
            </a:r>
            <a:r>
              <a:rPr sz="5000" dirty="0"/>
              <a:t>Results</a:t>
            </a:r>
            <a:r>
              <a:rPr lang="en-US" sz="5000" dirty="0"/>
              <a:t>)</a:t>
            </a:r>
            <a:endParaRPr sz="50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2588E40-98F6-53CF-BE97-16B2C6CB06D1}"/>
              </a:ext>
            </a:extLst>
          </p:cNvPr>
          <p:cNvSpPr txBox="1"/>
          <p:nvPr/>
        </p:nvSpPr>
        <p:spPr>
          <a:xfrm>
            <a:off x="2032000" y="31943040"/>
            <a:ext cx="12598400" cy="953453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ko-KR" altLang="en-US" sz="5000" b="1" dirty="0">
                <a:solidFill>
                  <a:schemeClr val="bg1"/>
                </a:solidFill>
              </a:rPr>
              <a:t>결론 및 </a:t>
            </a:r>
            <a:r>
              <a:rPr lang="ko-KR" altLang="en-US" sz="5000" b="1" dirty="0" err="1">
                <a:solidFill>
                  <a:schemeClr val="bg1"/>
                </a:solidFill>
              </a:rPr>
              <a:t>느낀점</a:t>
            </a:r>
            <a:r>
              <a:rPr lang="ko-KR" altLang="en-US" sz="5000" b="1" dirty="0">
                <a:solidFill>
                  <a:schemeClr val="bg1"/>
                </a:solidFill>
              </a:rPr>
              <a:t> </a:t>
            </a:r>
            <a:r>
              <a:rPr lang="en-US" altLang="ko-KR" sz="5000" b="1" dirty="0">
                <a:solidFill>
                  <a:schemeClr val="bg1"/>
                </a:solidFill>
              </a:rPr>
              <a:t>(</a:t>
            </a:r>
            <a:r>
              <a:rPr lang="de-DE" altLang="ko-KR" sz="5000" b="1" dirty="0">
                <a:solidFill>
                  <a:schemeClr val="bg1"/>
                </a:solidFill>
              </a:rPr>
              <a:t>Conclusion &amp; Reflection)</a:t>
            </a:r>
          </a:p>
        </p:txBody>
      </p:sp>
      <p:pic>
        <p:nvPicPr>
          <p:cNvPr id="31" name="그림 30" descr="텍스트, 폰트, 그래픽, 로고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B9536616-FE61-61CA-67BE-449A4BCA1429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049725" y="40458273"/>
            <a:ext cx="7469855" cy="1873970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C13FCF0F-F924-E403-399E-7FFE967DA8C0}"/>
              </a:ext>
            </a:extLst>
          </p:cNvPr>
          <p:cNvSpPr txBox="1"/>
          <p:nvPr/>
        </p:nvSpPr>
        <p:spPr>
          <a:xfrm>
            <a:off x="2221002" y="7199326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600"/>
              <a:t>내용입력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CA8E2A5-4459-057D-AB6E-DFF51817C301}"/>
              </a:ext>
            </a:extLst>
          </p:cNvPr>
          <p:cNvSpPr txBox="1"/>
          <p:nvPr/>
        </p:nvSpPr>
        <p:spPr>
          <a:xfrm>
            <a:off x="17043381" y="7351726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600"/>
              <a:t>내용입력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783ACB5-A0E6-2BB4-C7C2-454DCE009E55}"/>
              </a:ext>
            </a:extLst>
          </p:cNvPr>
          <p:cNvSpPr txBox="1"/>
          <p:nvPr/>
        </p:nvSpPr>
        <p:spPr>
          <a:xfrm>
            <a:off x="2031999" y="1581463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600"/>
              <a:t>내용입력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F424965-6BD3-E59A-3789-2E64954E5588}"/>
              </a:ext>
            </a:extLst>
          </p:cNvPr>
          <p:cNvSpPr txBox="1"/>
          <p:nvPr/>
        </p:nvSpPr>
        <p:spPr>
          <a:xfrm>
            <a:off x="2031998" y="24606762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600"/>
              <a:t>내용입력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A8B3DB5-3727-991E-3488-8156F546690B}"/>
              </a:ext>
            </a:extLst>
          </p:cNvPr>
          <p:cNvSpPr txBox="1"/>
          <p:nvPr/>
        </p:nvSpPr>
        <p:spPr>
          <a:xfrm>
            <a:off x="2221002" y="33669800"/>
            <a:ext cx="2767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/>
              <a:t>내용입력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29BA278-628D-FFE3-6784-C2106CE9C5E7}"/>
              </a:ext>
            </a:extLst>
          </p:cNvPr>
          <p:cNvSpPr txBox="1"/>
          <p:nvPr/>
        </p:nvSpPr>
        <p:spPr>
          <a:xfrm>
            <a:off x="2324074" y="39410794"/>
            <a:ext cx="2767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/>
              <a:t>내용입력</a:t>
            </a:r>
          </a:p>
        </p:txBody>
      </p:sp>
      <p:pic>
        <p:nvPicPr>
          <p:cNvPr id="42" name="그림 41">
            <a:extLst>
              <a:ext uri="{FF2B5EF4-FFF2-40B4-BE49-F238E27FC236}">
                <a16:creationId xmlns:a16="http://schemas.microsoft.com/office/drawing/2014/main" id="{A35B1DA2-941D-A23F-A648-211E68F8D5EC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1061096" y="8772328"/>
            <a:ext cx="4309049" cy="4550940"/>
          </a:xfrm>
          <a:prstGeom prst="rect">
            <a:avLst/>
          </a:prstGeom>
        </p:spPr>
      </p:pic>
      <p:sp>
        <p:nvSpPr>
          <p:cNvPr id="44" name="Rectangle 8">
            <a:extLst>
              <a:ext uri="{FF2B5EF4-FFF2-40B4-BE49-F238E27FC236}">
                <a16:creationId xmlns:a16="http://schemas.microsoft.com/office/drawing/2014/main" id="{753FA379-3493-B249-6C52-BB95EC7F397F}"/>
              </a:ext>
            </a:extLst>
          </p:cNvPr>
          <p:cNvSpPr/>
          <p:nvPr/>
        </p:nvSpPr>
        <p:spPr>
          <a:xfrm>
            <a:off x="16315082" y="15100264"/>
            <a:ext cx="11649542" cy="6296855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2340"/>
              <a:t>이미지 자리 (B case)</a:t>
            </a:r>
          </a:p>
        </p:txBody>
      </p:sp>
      <p:sp>
        <p:nvSpPr>
          <p:cNvPr id="45" name="Rectangle 8">
            <a:extLst>
              <a:ext uri="{FF2B5EF4-FFF2-40B4-BE49-F238E27FC236}">
                <a16:creationId xmlns:a16="http://schemas.microsoft.com/office/drawing/2014/main" id="{F8A0DE2E-1C17-8A64-7DD3-BE1C8C9B9526}"/>
              </a:ext>
            </a:extLst>
          </p:cNvPr>
          <p:cNvSpPr/>
          <p:nvPr/>
        </p:nvSpPr>
        <p:spPr>
          <a:xfrm>
            <a:off x="16172759" y="24234317"/>
            <a:ext cx="11649542" cy="6296855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2340"/>
              <a:t>이미지 자리 (B case)</a:t>
            </a:r>
          </a:p>
        </p:txBody>
      </p:sp>
      <p:pic>
        <p:nvPicPr>
          <p:cNvPr id="7" name="그림 6" descr="텍스트, 전자제품, 스크린샷, 소프트웨어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D7337D0F-9F59-A7CD-538D-B94381C364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2F1A7B"/>
              </a:clrFrom>
              <a:clrTo>
                <a:srgbClr val="2F1A7B">
                  <a:alpha val="0"/>
                </a:srgbClr>
              </a:clrTo>
            </a:clrChange>
          </a:blip>
          <a:srcRect l="6363" t="25019" r="79086" b="67352"/>
          <a:stretch>
            <a:fillRect/>
          </a:stretch>
        </p:blipFill>
        <p:spPr>
          <a:xfrm>
            <a:off x="1499331" y="1046487"/>
            <a:ext cx="3440241" cy="3907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0024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160C350-D91D-20D6-F010-E398C6E0F0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6A62464-DB24-E3EA-D8A6-450072364A78}"/>
              </a:ext>
            </a:extLst>
          </p:cNvPr>
          <p:cNvSpPr txBox="1"/>
          <p:nvPr/>
        </p:nvSpPr>
        <p:spPr>
          <a:xfrm>
            <a:off x="10381213" y="1137736"/>
            <a:ext cx="10457799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1">
                <a:solidFill>
                  <a:srgbClr val="FFFFFF"/>
                </a:solidFill>
              </a:defRPr>
            </a:pPr>
            <a:r>
              <a:rPr kumimoji="0" lang="ko-KR" altLang="en-US" sz="80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맑은 고딕" panose="020B0503020000020004" pitchFamily="50" charset="-127"/>
                <a:cs typeface="+mn-cs"/>
              </a:rPr>
              <a:t>제목</a:t>
            </a:r>
            <a:r>
              <a:rPr kumimoji="0" lang="en-US" altLang="ko-KR" sz="80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맑은 고딕" panose="020B0503020000020004" pitchFamily="50" charset="-127"/>
                <a:cs typeface="+mn-cs"/>
              </a:rPr>
              <a:t>(</a:t>
            </a:r>
            <a:r>
              <a:rPr kumimoji="0" sz="80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Title of the Poster</a:t>
            </a: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</a:t>
            </a:r>
            <a:endParaRPr kumimoji="0" sz="80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88925BD-D690-A871-2FFA-B58DE8C94C77}"/>
              </a:ext>
            </a:extLst>
          </p:cNvPr>
          <p:cNvSpPr txBox="1"/>
          <p:nvPr/>
        </p:nvSpPr>
        <p:spPr>
          <a:xfrm>
            <a:off x="11578749" y="2424912"/>
            <a:ext cx="8463343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rgbClr val="000000"/>
                </a:solidFill>
              </a:defRPr>
            </a:pPr>
            <a:r>
              <a:rPr kumimoji="0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지도교수</a:t>
            </a:r>
            <a:r>
              <a:rPr kumimoji="0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: </a:t>
            </a:r>
            <a:r>
              <a:rPr kumimoji="0" lang="ko-KR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맑은 고딕" panose="020B0503020000020004" pitchFamily="50" charset="-127"/>
                <a:cs typeface="+mn-cs"/>
              </a:rPr>
              <a:t>이한림</a:t>
            </a:r>
            <a:r>
              <a:rPr kumimoji="0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|   </a:t>
            </a:r>
            <a:r>
              <a:rPr kumimoji="0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전공</a:t>
            </a:r>
            <a:r>
              <a:rPr kumimoji="0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: </a:t>
            </a:r>
            <a:r>
              <a:rPr kumimoji="0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화학나노학전공</a:t>
            </a:r>
            <a:r>
              <a:rPr kumimoji="0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rgbClr val="000000"/>
                </a:solidFill>
              </a:defRPr>
            </a:pPr>
            <a:r>
              <a:rPr kumimoji="0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|   </a:t>
            </a:r>
            <a:r>
              <a:rPr kumimoji="0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팀원</a:t>
            </a:r>
            <a:r>
              <a:rPr kumimoji="0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: </a:t>
            </a:r>
            <a:r>
              <a:rPr kumimoji="0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김군</a:t>
            </a:r>
            <a:r>
              <a:rPr kumimoji="0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이군</a:t>
            </a:r>
            <a:r>
              <a:rPr kumimoji="0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최군</a:t>
            </a:r>
            <a:endParaRPr kumimoji="0" sz="32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4" name="그림 23" descr="원, 예술, 그래픽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60724968-409E-83B3-F54C-39F634F1C5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64624" y="21263"/>
            <a:ext cx="1961824" cy="2050448"/>
          </a:xfrm>
          <a:prstGeom prst="rect">
            <a:avLst/>
          </a:prstGeom>
        </p:spPr>
      </p:pic>
      <p:pic>
        <p:nvPicPr>
          <p:cNvPr id="26" name="그림 25" descr="텍스트, 폰트, 그래픽, 그래픽 디자인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7522172C-6E6C-CA1D-A338-31CDDAADB6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876" y="204555"/>
            <a:ext cx="3440240" cy="841932"/>
          </a:xfrm>
          <a:prstGeom prst="rect">
            <a:avLst/>
          </a:prstGeom>
        </p:spPr>
      </p:pic>
      <p:sp>
        <p:nvSpPr>
          <p:cNvPr id="27" name="사각형: 둥근 모서리 26">
            <a:extLst>
              <a:ext uri="{FF2B5EF4-FFF2-40B4-BE49-F238E27FC236}">
                <a16:creationId xmlns:a16="http://schemas.microsoft.com/office/drawing/2014/main" id="{4385C1AF-1440-BA5B-6981-DEF267D2BDE1}"/>
              </a:ext>
            </a:extLst>
          </p:cNvPr>
          <p:cNvSpPr/>
          <p:nvPr/>
        </p:nvSpPr>
        <p:spPr>
          <a:xfrm>
            <a:off x="1142998" y="5298373"/>
            <a:ext cx="27981277" cy="31778024"/>
          </a:xfrm>
          <a:prstGeom prst="roundRect">
            <a:avLst>
              <a:gd name="adj" fmla="val 2619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4F63EBD-A74C-D63D-091C-4FFC051989A4}"/>
              </a:ext>
            </a:extLst>
          </p:cNvPr>
          <p:cNvSpPr txBox="1"/>
          <p:nvPr/>
        </p:nvSpPr>
        <p:spPr>
          <a:xfrm>
            <a:off x="2031998" y="5717841"/>
            <a:ext cx="11191895" cy="102155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ko-KR" altLang="en-US" sz="5400" b="1" dirty="0">
                <a:solidFill>
                  <a:schemeClr val="bg1"/>
                </a:solidFill>
              </a:rPr>
              <a:t>교과 학습 내용 </a:t>
            </a:r>
            <a:r>
              <a:rPr lang="en-US" altLang="ko-KR" sz="5400" b="1" dirty="0">
                <a:solidFill>
                  <a:schemeClr val="bg1"/>
                </a:solidFill>
              </a:rPr>
              <a:t>(</a:t>
            </a:r>
            <a:r>
              <a:rPr lang="de-DE" altLang="ko-KR" sz="5400" b="1" dirty="0">
                <a:solidFill>
                  <a:schemeClr val="bg1"/>
                </a:solidFill>
              </a:rPr>
              <a:t>Course Overview)</a:t>
            </a:r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D366DB11-C1C4-5C6D-A351-0E0A9C10072F}"/>
              </a:ext>
            </a:extLst>
          </p:cNvPr>
          <p:cNvSpPr/>
          <p:nvPr/>
        </p:nvSpPr>
        <p:spPr>
          <a:xfrm>
            <a:off x="1096961" y="37402967"/>
            <a:ext cx="27981277" cy="4795817"/>
          </a:xfrm>
          <a:prstGeom prst="roundRect">
            <a:avLst>
              <a:gd name="adj" fmla="val 7569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1B43FBE-EC38-FA9A-47F9-C0C95753039E}"/>
              </a:ext>
            </a:extLst>
          </p:cNvPr>
          <p:cNvSpPr txBox="1"/>
          <p:nvPr/>
        </p:nvSpPr>
        <p:spPr>
          <a:xfrm>
            <a:off x="2038122" y="37767227"/>
            <a:ext cx="6120000" cy="102155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>
                <a:solidFill>
                  <a:srgbClr val="FFFFFF"/>
                </a:solidFill>
              </a:defRPr>
            </a:pPr>
            <a:r>
              <a:rPr kumimoji="0" sz="5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References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FA71366-CCD4-925B-7902-54E6F796035E}"/>
              </a:ext>
            </a:extLst>
          </p:cNvPr>
          <p:cNvSpPr txBox="1"/>
          <p:nvPr/>
        </p:nvSpPr>
        <p:spPr>
          <a:xfrm>
            <a:off x="2031999" y="11615783"/>
            <a:ext cx="11191893" cy="102155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ko-KR" altLang="en-US" sz="5400" b="1" dirty="0">
                <a:solidFill>
                  <a:schemeClr val="bg1"/>
                </a:solidFill>
              </a:rPr>
              <a:t> 사례연구 </a:t>
            </a:r>
            <a:r>
              <a:rPr lang="en-US" altLang="ko-KR" sz="5400" b="1" dirty="0">
                <a:solidFill>
                  <a:schemeClr val="bg1"/>
                </a:solidFill>
              </a:rPr>
              <a:t>(</a:t>
            </a:r>
            <a:r>
              <a:rPr lang="de-DE" altLang="ko-KR" sz="5400" b="1" dirty="0">
                <a:solidFill>
                  <a:schemeClr val="bg1"/>
                </a:solidFill>
              </a:rPr>
              <a:t>Case Study)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852E280-4614-0DBD-062E-6ADB47EA9E31}"/>
              </a:ext>
            </a:extLst>
          </p:cNvPr>
          <p:cNvSpPr txBox="1"/>
          <p:nvPr/>
        </p:nvSpPr>
        <p:spPr>
          <a:xfrm>
            <a:off x="2031999" y="22697440"/>
            <a:ext cx="11191893" cy="102155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ko-KR" altLang="en-US" sz="5400" b="1" dirty="0">
                <a:solidFill>
                  <a:schemeClr val="bg1"/>
                </a:solidFill>
              </a:rPr>
              <a:t>주요 결과 </a:t>
            </a:r>
            <a:r>
              <a:rPr lang="en-US" altLang="ko-KR" sz="5400" b="1" dirty="0">
                <a:solidFill>
                  <a:schemeClr val="bg1"/>
                </a:solidFill>
              </a:rPr>
              <a:t>(</a:t>
            </a:r>
            <a:r>
              <a:rPr lang="de-DE" altLang="ko-KR" sz="5400" b="1" dirty="0">
                <a:solidFill>
                  <a:schemeClr val="bg1"/>
                </a:solidFill>
              </a:rPr>
              <a:t>Key Results)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911833C-D8EF-4F43-563C-2C90414766F6}"/>
              </a:ext>
            </a:extLst>
          </p:cNvPr>
          <p:cNvSpPr txBox="1"/>
          <p:nvPr/>
        </p:nvSpPr>
        <p:spPr>
          <a:xfrm>
            <a:off x="2032000" y="31943040"/>
            <a:ext cx="12598400" cy="953453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맑은 고딕" panose="020B0503020000020004" pitchFamily="50" charset="-127"/>
                <a:cs typeface="+mn-cs"/>
              </a:rPr>
              <a:t>결론 및 </a:t>
            </a:r>
            <a:r>
              <a:rPr kumimoji="0" lang="ko-KR" altLang="en-US" sz="5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맑은 고딕" panose="020B0503020000020004" pitchFamily="50" charset="-127"/>
                <a:cs typeface="+mn-cs"/>
              </a:rPr>
              <a:t>느낀점</a:t>
            </a:r>
            <a:r>
              <a:rPr kumimoji="0" lang="ko-KR" altLang="en-US" sz="5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5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de-DE" altLang="ko-KR" sz="5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맑은 고딕" panose="020B0503020000020004" pitchFamily="50" charset="-127"/>
                <a:cs typeface="+mn-cs"/>
              </a:rPr>
              <a:t>Conclusion &amp; Reflection)</a:t>
            </a:r>
          </a:p>
        </p:txBody>
      </p:sp>
      <p:pic>
        <p:nvPicPr>
          <p:cNvPr id="31" name="그림 30" descr="텍스트, 폰트, 그래픽, 로고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DCBAF654-C37E-C00A-444A-93C43121B2E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049725" y="40458273"/>
            <a:ext cx="7469855" cy="1873970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B4812288-0948-6D61-F7BF-F1CE52FA815B}"/>
              </a:ext>
            </a:extLst>
          </p:cNvPr>
          <p:cNvSpPr txBox="1"/>
          <p:nvPr/>
        </p:nvSpPr>
        <p:spPr>
          <a:xfrm>
            <a:off x="2221002" y="7199326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50" charset="-127"/>
                <a:cs typeface="+mn-cs"/>
              </a:rPr>
              <a:t>내용입력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A591972-D1CF-1099-AA86-854B68CB9F5D}"/>
              </a:ext>
            </a:extLst>
          </p:cNvPr>
          <p:cNvSpPr txBox="1"/>
          <p:nvPr/>
        </p:nvSpPr>
        <p:spPr>
          <a:xfrm>
            <a:off x="17043381" y="14209725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50" charset="-127"/>
                <a:cs typeface="+mn-cs"/>
              </a:rPr>
              <a:t>내용입력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728656C-EBF0-AD6D-F325-A2D1EB9192FE}"/>
              </a:ext>
            </a:extLst>
          </p:cNvPr>
          <p:cNvSpPr txBox="1"/>
          <p:nvPr/>
        </p:nvSpPr>
        <p:spPr>
          <a:xfrm>
            <a:off x="2031999" y="13267381"/>
            <a:ext cx="35055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ko-KR" sz="3600" dirty="0">
                <a:solidFill>
                  <a:prstClr val="black"/>
                </a:solidFill>
                <a:latin typeface="Calibri"/>
                <a:ea typeface="맑은 고딕" panose="020B0503020000020004" pitchFamily="50" charset="-127"/>
              </a:rPr>
              <a:t>Case</a:t>
            </a:r>
            <a:r>
              <a:rPr lang="ko-KR" altLang="en-US" sz="3600" dirty="0">
                <a:solidFill>
                  <a:prstClr val="black"/>
                </a:solidFill>
                <a:latin typeface="Calibri"/>
                <a:ea typeface="맑은 고딕" panose="020B0503020000020004" pitchFamily="50" charset="-127"/>
              </a:rPr>
              <a:t> </a:t>
            </a:r>
            <a:r>
              <a:rPr lang="en-US" altLang="ko-KR" sz="3600" dirty="0">
                <a:solidFill>
                  <a:prstClr val="black"/>
                </a:solidFill>
                <a:latin typeface="Calibri"/>
                <a:ea typeface="맑은 고딕" panose="020B0503020000020004" pitchFamily="50" charset="-127"/>
              </a:rPr>
              <a:t>A. </a:t>
            </a:r>
            <a:r>
              <a:rPr lang="ko-KR" altLang="en-US" sz="3600" dirty="0">
                <a:solidFill>
                  <a:prstClr val="black"/>
                </a:solidFill>
                <a:latin typeface="Calibri"/>
                <a:ea typeface="맑은 고딕" panose="020B0503020000020004" pitchFamily="50" charset="-127"/>
              </a:rPr>
              <a:t>내용입력</a:t>
            </a:r>
            <a:endParaRPr kumimoji="0" lang="ko-KR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3C32BEE-A0F3-2530-D19A-C7768B39FEF9}"/>
              </a:ext>
            </a:extLst>
          </p:cNvPr>
          <p:cNvSpPr txBox="1"/>
          <p:nvPr/>
        </p:nvSpPr>
        <p:spPr>
          <a:xfrm>
            <a:off x="2031998" y="24345506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50" charset="-127"/>
                <a:cs typeface="+mn-cs"/>
              </a:rPr>
              <a:t>내용입력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22E16CF-EEDB-6DF0-0449-C1E2BBD2F31A}"/>
              </a:ext>
            </a:extLst>
          </p:cNvPr>
          <p:cNvSpPr txBox="1"/>
          <p:nvPr/>
        </p:nvSpPr>
        <p:spPr>
          <a:xfrm>
            <a:off x="2221002" y="33669800"/>
            <a:ext cx="2767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50" charset="-127"/>
                <a:cs typeface="+mn-cs"/>
              </a:rPr>
              <a:t>내용입력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EAC500B-8F47-F9AF-6EF6-134DAD1A1B9E}"/>
              </a:ext>
            </a:extLst>
          </p:cNvPr>
          <p:cNvSpPr txBox="1"/>
          <p:nvPr/>
        </p:nvSpPr>
        <p:spPr>
          <a:xfrm>
            <a:off x="2324074" y="39410794"/>
            <a:ext cx="2767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50" charset="-127"/>
                <a:cs typeface="+mn-cs"/>
              </a:rPr>
              <a:t>내용입력</a:t>
            </a:r>
          </a:p>
        </p:txBody>
      </p:sp>
      <p:sp>
        <p:nvSpPr>
          <p:cNvPr id="44" name="Rectangle 8">
            <a:extLst>
              <a:ext uri="{FF2B5EF4-FFF2-40B4-BE49-F238E27FC236}">
                <a16:creationId xmlns:a16="http://schemas.microsoft.com/office/drawing/2014/main" id="{AB7FAB83-AD98-1CE4-A6C3-679C810F3B6B}"/>
              </a:ext>
            </a:extLst>
          </p:cNvPr>
          <p:cNvSpPr/>
          <p:nvPr/>
        </p:nvSpPr>
        <p:spPr>
          <a:xfrm>
            <a:off x="17043381" y="18206173"/>
            <a:ext cx="10921243" cy="319094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34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이미지 자리 (B case)</a:t>
            </a:r>
          </a:p>
        </p:txBody>
      </p:sp>
      <p:sp>
        <p:nvSpPr>
          <p:cNvPr id="45" name="Rectangle 8">
            <a:extLst>
              <a:ext uri="{FF2B5EF4-FFF2-40B4-BE49-F238E27FC236}">
                <a16:creationId xmlns:a16="http://schemas.microsoft.com/office/drawing/2014/main" id="{951EBBE8-D428-6895-1447-79A638EE2CFA}"/>
              </a:ext>
            </a:extLst>
          </p:cNvPr>
          <p:cNvSpPr/>
          <p:nvPr/>
        </p:nvSpPr>
        <p:spPr>
          <a:xfrm>
            <a:off x="17043381" y="24345506"/>
            <a:ext cx="10778920" cy="618566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34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이미지 자리 (B case)</a:t>
            </a:r>
          </a:p>
        </p:txBody>
      </p:sp>
      <p:pic>
        <p:nvPicPr>
          <p:cNvPr id="7" name="그림 6" descr="텍스트, 전자제품, 스크린샷, 소프트웨어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2599981B-A929-570F-9EE4-008D6C47DCAC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2F1A7B"/>
              </a:clrFrom>
              <a:clrTo>
                <a:srgbClr val="2F1A7B">
                  <a:alpha val="0"/>
                </a:srgbClr>
              </a:clrTo>
            </a:clrChange>
          </a:blip>
          <a:srcRect l="6363" t="25019" r="79086" b="67352"/>
          <a:stretch>
            <a:fillRect/>
          </a:stretch>
        </p:blipFill>
        <p:spPr>
          <a:xfrm>
            <a:off x="1499331" y="1046487"/>
            <a:ext cx="3440241" cy="3907935"/>
          </a:xfrm>
          <a:prstGeom prst="rect">
            <a:avLst/>
          </a:prstGeom>
        </p:spPr>
      </p:pic>
      <p:sp>
        <p:nvSpPr>
          <p:cNvPr id="3" name="Rectangle 8">
            <a:extLst>
              <a:ext uri="{FF2B5EF4-FFF2-40B4-BE49-F238E27FC236}">
                <a16:creationId xmlns:a16="http://schemas.microsoft.com/office/drawing/2014/main" id="{3FAE3EAE-E82C-C4CF-EB2B-347618978CCC}"/>
              </a:ext>
            </a:extLst>
          </p:cNvPr>
          <p:cNvSpPr/>
          <p:nvPr/>
        </p:nvSpPr>
        <p:spPr>
          <a:xfrm>
            <a:off x="2324074" y="18206173"/>
            <a:ext cx="11191893" cy="319094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34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이미지 자리 (B case)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547E55-F8EC-E6A8-8E4C-65ADD4D762BB}"/>
              </a:ext>
            </a:extLst>
          </p:cNvPr>
          <p:cNvSpPr txBox="1"/>
          <p:nvPr/>
        </p:nvSpPr>
        <p:spPr>
          <a:xfrm>
            <a:off x="17220453" y="13267381"/>
            <a:ext cx="34868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ko-KR" sz="3600" dirty="0">
                <a:solidFill>
                  <a:prstClr val="black"/>
                </a:solidFill>
                <a:latin typeface="Calibri"/>
                <a:ea typeface="맑은 고딕" panose="020B0503020000020004" pitchFamily="50" charset="-127"/>
              </a:rPr>
              <a:t>Case</a:t>
            </a:r>
            <a:r>
              <a:rPr lang="ko-KR" altLang="en-US" sz="3600" dirty="0">
                <a:solidFill>
                  <a:prstClr val="black"/>
                </a:solidFill>
                <a:latin typeface="Calibri"/>
                <a:ea typeface="맑은 고딕" panose="020B0503020000020004" pitchFamily="50" charset="-127"/>
              </a:rPr>
              <a:t> </a:t>
            </a:r>
            <a:r>
              <a:rPr lang="en-US" altLang="ko-KR" sz="3600" dirty="0">
                <a:solidFill>
                  <a:prstClr val="black"/>
                </a:solidFill>
                <a:latin typeface="Calibri"/>
                <a:ea typeface="맑은 고딕" panose="020B0503020000020004" pitchFamily="50" charset="-127"/>
              </a:rPr>
              <a:t>B. </a:t>
            </a:r>
            <a:r>
              <a:rPr lang="ko-KR" altLang="en-US" sz="3600" dirty="0">
                <a:solidFill>
                  <a:prstClr val="black"/>
                </a:solidFill>
                <a:latin typeface="Calibri"/>
                <a:ea typeface="맑은 고딕" panose="020B0503020000020004" pitchFamily="50" charset="-127"/>
              </a:rPr>
              <a:t>내용입력</a:t>
            </a:r>
            <a:endParaRPr kumimoji="0" lang="ko-KR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9796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214</Words>
  <Application>Microsoft Office PowerPoint</Application>
  <PresentationFormat>사용자 지정</PresentationFormat>
  <Paragraphs>55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이한림</cp:lastModifiedBy>
  <cp:revision>7</cp:revision>
  <dcterms:created xsi:type="dcterms:W3CDTF">2013-01-27T09:14:16Z</dcterms:created>
  <dcterms:modified xsi:type="dcterms:W3CDTF">2026-02-24T03:03:52Z</dcterms:modified>
  <cp:category/>
</cp:coreProperties>
</file>